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30" r:id="rId3"/>
    <p:sldId id="331" r:id="rId4"/>
    <p:sldId id="332" r:id="rId5"/>
    <p:sldId id="333" r:id="rId6"/>
    <p:sldId id="334" r:id="rId7"/>
    <p:sldId id="335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5" r:id="rId16"/>
    <p:sldId id="346" r:id="rId17"/>
    <p:sldId id="348" r:id="rId18"/>
    <p:sldId id="347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  <p:sldId id="362" r:id="rId33"/>
    <p:sldId id="363" r:id="rId34"/>
    <p:sldId id="364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s-UY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55BFC6D-49D6-4A45-BC75-BEF4510F6CAC}" type="datetimeFigureOut">
              <a:rPr lang="en-US" smtClean="0"/>
              <a:pPr/>
              <a:t>11/7/2018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996952"/>
            <a:ext cx="9144000" cy="1514599"/>
          </a:xfrm>
        </p:spPr>
        <p:txBody>
          <a:bodyPr/>
          <a:lstStyle/>
          <a:p>
            <a:r>
              <a:rPr lang="ru-RU" sz="3200" b="1" u="sng" dirty="0" smtClean="0">
                <a:latin typeface="Calibri" pitchFamily="34" charset="0"/>
                <a:cs typeface="Calibri" pitchFamily="34" charset="0"/>
              </a:rPr>
              <a:t>БИОМЕХАНИЧКА СВОЈСТВА СКЕЛЕТНИХ МИШИЋА</a:t>
            </a:r>
            <a:endParaRPr lang="en-US" sz="3200" b="1" u="sng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12016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sr-Cyrl-RS" dirty="0" smtClean="0">
                <a:latin typeface="Calibri" pitchFamily="34" charset="0"/>
                <a:cs typeface="Calibri" pitchFamily="34" charset="0"/>
              </a:rPr>
              <a:t>Катедра за Физиологију</a:t>
            </a:r>
          </a:p>
          <a:p>
            <a:pPr>
              <a:spcBef>
                <a:spcPts val="0"/>
              </a:spcBef>
            </a:pPr>
            <a:r>
              <a:rPr lang="sr-Cyrl-RS" dirty="0" smtClean="0">
                <a:latin typeface="Calibri" pitchFamily="34" charset="0"/>
                <a:cs typeface="Calibri" pitchFamily="34" charset="0"/>
              </a:rPr>
              <a:t>Доц. др Иван Срејовић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5756" y="797803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Факултет медицинских наука</a:t>
            </a:r>
          </a:p>
          <a:p>
            <a:pPr algn="ctr"/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Универзитет у Крагујевцу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129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7"/>
            <a:ext cx="1188000" cy="1800200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9741" y="332656"/>
            <a:ext cx="2222699" cy="18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1700808"/>
            <a:ext cx="9144000" cy="15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sr-Cyrl-R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Први модул</a:t>
            </a:r>
            <a:r>
              <a:rPr kumimoji="0" lang="sr-Cyrl-RS" sz="2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: </a:t>
            </a:r>
            <a:r>
              <a:rPr lang="ru-RU" sz="2400" b="1" kern="0" dirty="0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Основи биофизичких законитости организма, нуклеарне физике и радиолошке физике</a:t>
            </a:r>
            <a:endParaRPr lang="sr-Cyrl-RS" sz="2400" b="1" kern="0" dirty="0">
              <a:solidFill>
                <a:schemeClr val="tx2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07804" y="450912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kern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Наставна јединица </a:t>
            </a:r>
            <a:r>
              <a:rPr lang="sr-Latn-RS" sz="2400" kern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4</a:t>
            </a:r>
            <a:endParaRPr lang="en-US" sz="2400" kern="0" dirty="0">
              <a:solidFill>
                <a:schemeClr val="tx2"/>
              </a:solidFill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Разградња ацетилхолина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/>
          <a:lstStyle/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Да би настала реполаризација, ацетилхолин мора брзо да се уклони из синаптичке пукотине;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Ацетилхолин се из синптичке пукотине уклања хидролизом до холина и ацетата под дејством ензима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ацетилхолинестеразе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Овај ензим се још назива и права или специфична холинестераза;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Молекули ацетилхолинестеразе су груписани на постсинаптичкој мембрани;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Ацетатни јон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дифундује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из синаптичког простора, а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холин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се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активно преузима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натраг у нервну ћелију где служи за синтезу новог ацетилхолина.</a:t>
            </a:r>
          </a:p>
          <a:p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Никотински рецептори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/>
          <a:lstStyle/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Никотински ацетилхолински рецептори припадају суперфамилији лиганд-зависних јонских канала;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Сваки никотински холинергички рецептор се састоји од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пет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субјединица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el-GR" sz="2200" dirty="0" smtClean="0">
                <a:latin typeface="Calibri" pitchFamily="34" charset="0"/>
                <a:cs typeface="Calibri" pitchFamily="34" charset="0"/>
              </a:rPr>
              <a:t>α, β, γ, δ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el-GR" sz="2200" dirty="0" smtClean="0">
                <a:latin typeface="Calibri" pitchFamily="34" charset="0"/>
                <a:cs typeface="Calibri" pitchFamily="34" charset="0"/>
              </a:rPr>
              <a:t>ε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које формирају централни канал, кроз који се врши трансфер јона (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Na</a:t>
            </a:r>
            <a:r>
              <a:rPr lang="en-US" sz="22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) када је рецептор активан;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  <a:cs typeface="Calibri" pitchFamily="34" charset="0"/>
              </a:rPr>
              <a:t>N</a:t>
            </a:r>
            <a:r>
              <a:rPr lang="en-US" sz="2200" baseline="-25000" dirty="0" smtClean="0">
                <a:latin typeface="Calibri" pitchFamily="34" charset="0"/>
                <a:cs typeface="Calibri" pitchFamily="34" charset="0"/>
              </a:rPr>
              <a:t>M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рецептор се састоји од две </a:t>
            </a:r>
            <a:r>
              <a:rPr lang="el-GR" sz="2200" dirty="0" smtClean="0">
                <a:latin typeface="Calibri" pitchFamily="34" charset="0"/>
                <a:cs typeface="Calibri" pitchFamily="34" charset="0"/>
              </a:rPr>
              <a:t>α,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једне </a:t>
            </a:r>
            <a:r>
              <a:rPr lang="el-GR" sz="2200" dirty="0" smtClean="0">
                <a:latin typeface="Calibri" pitchFamily="34" charset="0"/>
                <a:cs typeface="Calibri" pitchFamily="34" charset="0"/>
              </a:rPr>
              <a:t>β,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једне </a:t>
            </a:r>
            <a:r>
              <a:rPr lang="el-GR" sz="2200" dirty="0" smtClean="0">
                <a:latin typeface="Calibri" pitchFamily="34" charset="0"/>
                <a:cs typeface="Calibri" pitchFamily="34" charset="0"/>
              </a:rPr>
              <a:t>δ,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једне </a:t>
            </a:r>
            <a:r>
              <a:rPr lang="el-GR" sz="2200" dirty="0" smtClean="0">
                <a:latin typeface="Calibri" pitchFamily="34" charset="0"/>
                <a:cs typeface="Calibri" pitchFamily="34" charset="0"/>
              </a:rPr>
              <a:t>γ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или </a:t>
            </a:r>
            <a:r>
              <a:rPr lang="el-GR" sz="2200" dirty="0" smtClean="0">
                <a:latin typeface="Calibri" pitchFamily="34" charset="0"/>
                <a:cs typeface="Calibri" pitchFamily="34" charset="0"/>
              </a:rPr>
              <a:t>ε-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субјединице;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Везивање ацетилхолина за обе α-субјединице изазива конформационе промене у протеину и отвара јонски канал, чиме се повећава проводљивост за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Na</a:t>
            </a:r>
            <a:r>
              <a:rPr lang="en-US" sz="22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што за резултат има улазак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Na</a:t>
            </a:r>
            <a:r>
              <a:rPr lang="en-US" sz="22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 настанак деполаризације.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Никотински рецептори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999" y="1484784"/>
            <a:ext cx="820600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Организација скелетног мишића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Скелетни мишић се састоји од појединачних мишићних влакана која представљају „градивне јединице” мишићног система;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Свако мишићно влакно је појединачна ћелија, вишеједарна, дуга, цилиндричног облика, окружена ћелијском мембраном – </a:t>
            </a:r>
            <a:r>
              <a:rPr lang="sr-Cyrl-RS" sz="2200" b="1" u="sng" dirty="0" smtClean="0">
                <a:latin typeface="Calibri" pitchFamily="34" charset="0"/>
                <a:cs typeface="Calibri" pitchFamily="34" charset="0"/>
              </a:rPr>
              <a:t>сарколемом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Мишићна влакна су изграђена од миофибрила, а они се могу поделити на појединачне филаменте;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Свако мишићно влакно је инервисано једним нервним влакном (најчешће у близини средине влакна);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Сарколема – ћелијска мембрана мишићног влакна – се састоји од: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плазма мембране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(права ћелијска мембрана) и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спољашњег омотача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(танки слој полисахарида и колагених влакана) који се на крају мишићног влакна стапа са тетивним влакнима и формира тетиву која се припаја за кости.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Контрактилни механизам скелетног мишића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5076056" cy="5805264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Контрактилни механизам скелетног мишића углавном зависи од протеина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миозина-II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актина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тропомиозина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тропонина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Тропонин граде три субјединице: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тропонин I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тропонин Т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тропонин C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Свака миофибрила садржи:</a:t>
            </a:r>
          </a:p>
          <a:p>
            <a:pPr marL="542925" indent="-361950">
              <a:buFont typeface="Calibri" pitchFamily="34" charset="0"/>
              <a:buChar char="‐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око 1500 миозинских (дебелих) филамената,</a:t>
            </a:r>
          </a:p>
          <a:p>
            <a:pPr marL="542925" indent="-361950">
              <a:buFont typeface="Calibri" pitchFamily="34" charset="0"/>
              <a:buChar char="‐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око 3000 актинских (танких) филамената,</a:t>
            </a:r>
          </a:p>
          <a:p>
            <a:pPr marL="542925" indent="-361950">
              <a:buFont typeface="Calibri" pitchFamily="34" charset="0"/>
              <a:buChar char="‐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титинске филаменте - одржавају просторни распоред актинских и миозинских филамената,</a:t>
            </a:r>
          </a:p>
          <a:p>
            <a:pPr marL="542925" indent="-361950">
              <a:buFont typeface="Calibri" pitchFamily="34" charset="0"/>
              <a:buChar char="‐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Z-дискове – структуре састављене од филаментозних протеина. 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908720"/>
            <a:ext cx="3546255" cy="5531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Испруганост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Разлике у индексу преламања светлости различитих делова мишићног влакна одговорне су за карактеристичну попречну испруганост која се види на скелетном мишићу под микроскопом;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Светла I-пруга подељена је тамном Z-линијом, а тамна А-пруга има у свом централном делу светлију H-пругу;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Подручје између две суседне Z-линије назива се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саркомера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482" name="Picture 2" descr="D:\Users\Ivan Srejovic\Documents\GANONG\SLIKE\V POGLAVLjE\PNG\Gan024_Deo_05-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612" y="4232360"/>
            <a:ext cx="7716776" cy="243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Испруганост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Дебели филаменти су поређани тако да граде А-пруге, а распоред танких филамената је такав да они чине I-пругу која има мању густину;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Светлије H-пруге (у средњем делу А-пруга) су подручја где се током релаксације мишића танки филаменти не преклапају са дебелим филаментима;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Крајеви танких филамената причвршћени су за Z-линију.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1506" name="Picture 2" descr="D:\Users\Ivan Srejovic\Documents\GANONG\SLIKE\V POGLAVLjE\PNG\Gan024_Deo_05-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2294" y="3933056"/>
            <a:ext cx="5459413" cy="288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Миозински филаменти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Врста миозина који се налази у мишићу је миозин-II, са две глобуларне главе и дугим репом;</a:t>
            </a:r>
          </a:p>
          <a:p>
            <a:endParaRPr lang="ru-RU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Миозин садржи тешке и лаке ланце, а миозинске главе су сачињене од лаких ланаца и делова тешких ланаца на амино крају;</a:t>
            </a:r>
          </a:p>
          <a:p>
            <a:endParaRPr lang="ru-RU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Ове главе садрже место за везивање актина и каталитичко место за хидролизу ATP;</a:t>
            </a:r>
          </a:p>
          <a:p>
            <a:endParaRPr lang="ru-RU" sz="5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2530" name="Picture 2" descr="Image result for myosin fila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0132" y="3770750"/>
            <a:ext cx="5243736" cy="308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Миозински филаменти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Молекули миозина распоређени су симетрично са сваке стране централног дела саркомере, и овакав распоред ствара светло подручје у псеудо-H-зони;</a:t>
            </a:r>
          </a:p>
          <a:p>
            <a:endParaRPr lang="ru-RU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М-линија је место промене поларитета молекула миозина на сваком дебелом филаменту. На тим местима постоје танке попречне везе које држе дебеле филаменте у одговарајућем распореду.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3554" name="Picture 2" descr="Image result for myosin fila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700" y="3543940"/>
            <a:ext cx="5400600" cy="3179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Актински филаменти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Актински филамент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се састоји од три протеинске компоненте:</a:t>
            </a:r>
          </a:p>
          <a:p>
            <a:pPr marL="542925" indent="-361950">
              <a:buFont typeface="Calibri" pitchFamily="34" charset="0"/>
              <a:buChar char="‐"/>
            </a:pP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актин</a:t>
            </a:r>
          </a:p>
          <a:p>
            <a:pPr marL="542925" indent="-361950">
              <a:buFont typeface="Calibri" pitchFamily="34" charset="0"/>
              <a:buChar char="‐"/>
            </a:pP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тропомиозин</a:t>
            </a:r>
          </a:p>
          <a:p>
            <a:pPr marL="542925" indent="-361950">
              <a:buFont typeface="Calibri" pitchFamily="34" charset="0"/>
              <a:buChar char="‐"/>
            </a:pP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тропонин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None/>
            </a:pPr>
            <a:endParaRPr lang="ru-RU" sz="2200" b="1" u="sng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None/>
            </a:pP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АКТИН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Актински филамент чине две врпце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F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(филаментозног)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-актинског молекула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увијене у двоструки хеликс, а свака врпца F-актина се састоји од полимеризованих молекула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G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(глобуларног)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-актина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6350" y="4653136"/>
            <a:ext cx="497130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600" dirty="0" smtClean="0">
                <a:latin typeface="Calibri" pitchFamily="34" charset="0"/>
                <a:cs typeface="Calibri" pitchFamily="34" charset="0"/>
              </a:rPr>
              <a:t>Мишићна контракција</a:t>
            </a:r>
            <a:endParaRPr lang="en-US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/>
          <a:lstStyle/>
          <a:p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Мишићна контракција је једниствена функција у природи, јер за разлику од већине осталих биолошких процеса, узрокује видљив и непосредан феномен – </a:t>
            </a:r>
            <a:r>
              <a:rPr lang="sr-Cyrl-RS" sz="2400" b="1" u="sng" dirty="0" smtClean="0">
                <a:latin typeface="Calibri" pitchFamily="34" charset="0"/>
                <a:cs typeface="Calibri" pitchFamily="34" charset="0"/>
              </a:rPr>
              <a:t>покрет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sr-Cyrl-RS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Мишићна контракција представља фасцинацију од најпримитивнијих периода развоја људске врсте до данас.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33056"/>
            <a:ext cx="4536504" cy="2883012"/>
          </a:xfrm>
          <a:prstGeom prst="rect">
            <a:avLst/>
          </a:prstGeom>
          <a:noFill/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933056"/>
            <a:ext cx="3840000" cy="28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Актински филаменти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pPr>
              <a:buNone/>
            </a:pP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ТРОПОМИОЗИН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Молекули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тропомиозина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су дуги филаменти смештени у жлебу између два актинска ланца;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ТРОПОНИН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Молекули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тропонина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су мале глобуларне јединице локализоване дуж молекула тропомиозина;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Свака од три субјединице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тропонина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има јединствену функцију: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тропонин Т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везује тропонинске компоненте за тропомиозин,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тропонин </a:t>
            </a:r>
            <a:r>
              <a:rPr lang="en-US" sz="2200" b="1" u="sng" dirty="0" smtClean="0">
                <a:latin typeface="Calibri" pitchFamily="34" charset="0"/>
                <a:cs typeface="Calibri" pitchFamily="34" charset="0"/>
              </a:rPr>
              <a:t>I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инхибише интеракцију миозина са актином, док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тропонин </a:t>
            </a:r>
            <a:r>
              <a:rPr lang="en-US" sz="2200" b="1" u="sng" dirty="0" smtClean="0">
                <a:latin typeface="Calibri" pitchFamily="34" charset="0"/>
                <a:cs typeface="Calibri" pitchFamily="34" charset="0"/>
              </a:rPr>
              <a:t>C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поседује места за везивање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C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који помаже у започињању контракције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6350" y="2060848"/>
            <a:ext cx="497130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Саркотубуларни систем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pPr marL="361950" indent="-361950">
              <a:buFont typeface="Arial" pitchFamily="34" charset="0"/>
              <a:buChar char="•"/>
            </a:pP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Саркотубуларни систем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чине систем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Т-тубула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саркоплазматски ретикулум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Т-тубулски систем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трансверзалних тубула се пружа континуирано дуж сарколеме мишићних влакана, формирајући мрежу кроз коју пролазе појединачна мишићна влакна;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Саркоплазматски ретикулум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који образује неправилну мрежу око сваког влакна, има увећане терминалне цистерне у блиском контакту са тубулским Т-системом.</a:t>
            </a:r>
          </a:p>
        </p:txBody>
      </p:sp>
      <p:pic>
        <p:nvPicPr>
          <p:cNvPr id="32770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221088"/>
            <a:ext cx="3810000" cy="2428875"/>
          </a:xfrm>
          <a:prstGeom prst="rect">
            <a:avLst/>
          </a:prstGeom>
          <a:noFill/>
        </p:spPr>
      </p:pic>
      <p:pic>
        <p:nvPicPr>
          <p:cNvPr id="32772" name="Picture 4" descr="Related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149080"/>
            <a:ext cx="3400425" cy="2571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Саркотубуларни систем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Систем Т-тубула, који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се наставља на сарколему, омогућава брз пренос акционог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потенцијала од ћелијске мембране до свих влакана у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мишићу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;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Саркоплазматски ретикулум представља важно складиште Ca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 такође учествује у метаболизму мишића.</a:t>
            </a:r>
          </a:p>
        </p:txBody>
      </p:sp>
      <p:pic>
        <p:nvPicPr>
          <p:cNvPr id="32770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221088"/>
            <a:ext cx="3810000" cy="2428875"/>
          </a:xfrm>
          <a:prstGeom prst="rect">
            <a:avLst/>
          </a:prstGeom>
          <a:noFill/>
        </p:spPr>
      </p:pic>
      <p:pic>
        <p:nvPicPr>
          <p:cNvPr id="32772" name="Picture 4" descr="Related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149080"/>
            <a:ext cx="3400425" cy="2571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Саркотубуларни систем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pPr marL="361950" indent="-361950">
              <a:buFont typeface="Arial" pitchFamily="34" charset="0"/>
              <a:buChar char="•"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На мембрани Т-тубула налази се </a:t>
            </a:r>
            <a:r>
              <a:rPr lang="sr-Cyrl-RS" sz="2200" b="1" u="sng" dirty="0" smtClean="0">
                <a:latin typeface="Calibri" pitchFamily="34" charset="0"/>
                <a:cs typeface="Calibri" pitchFamily="34" charset="0"/>
              </a:rPr>
              <a:t>дихидропиридински рецептор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који је у скелетном мишићу физички повезан са </a:t>
            </a:r>
            <a:r>
              <a:rPr lang="sr-Cyrl-RS" sz="2200" b="1" u="sng" dirty="0" smtClean="0">
                <a:latin typeface="Calibri" pitchFamily="34" charset="0"/>
                <a:cs typeface="Calibri" pitchFamily="34" charset="0"/>
              </a:rPr>
              <a:t>рианодинским рецептором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који се налази на мембрани саркоплазматског ретикулума;</a:t>
            </a:r>
          </a:p>
          <a:p>
            <a:pPr marL="361950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Активација дихидропиридинког рецептора, </a:t>
            </a:r>
            <a:r>
              <a:rPr lang="sr-Cyrl-RS" sz="2200" b="1" u="sng" dirty="0" smtClean="0">
                <a:latin typeface="Calibri" pitchFamily="34" charset="0"/>
                <a:cs typeface="Calibri" pitchFamily="34" charset="0"/>
              </a:rPr>
              <a:t>у скелетном мишићу изазива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изазива </a:t>
            </a:r>
            <a:r>
              <a:rPr lang="sr-Cyrl-RS" sz="2200" u="sng" dirty="0" smtClean="0">
                <a:latin typeface="Calibri" pitchFamily="34" charset="0"/>
                <a:cs typeface="Calibri" pitchFamily="34" charset="0"/>
              </a:rPr>
              <a:t>аутоматску, директну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активацију рианодинског рецептора и ослобађање Са</a:t>
            </a:r>
            <a:r>
              <a:rPr lang="sr-Cyrl-RS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(што у срцу није случај).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5842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909545"/>
            <a:ext cx="2812182" cy="2948455"/>
          </a:xfrm>
          <a:prstGeom prst="rect">
            <a:avLst/>
          </a:prstGeom>
          <a:noFill/>
        </p:spPr>
      </p:pic>
      <p:pic>
        <p:nvPicPr>
          <p:cNvPr id="35844" name="Picture 4" descr="Related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7" y="3933056"/>
            <a:ext cx="3896869" cy="2924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Механизам мишићне контракције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Појединачан акциони потенцијал узрокује кратку контракцију после које следи релаксација -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мишићни трзај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Процес који омогућава контракцију мишића јесте клизање танких филамената преко дебелих – скраћење мишића не настаје због стварних промена у дужини дебелих и танких филамената, већ због њиховог повећаног преклапања у мишићној ћелији;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Процес којим деполаризација мишићног влакна започиње контракцију, назива се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повезаност ексцитације са контракцијом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Акциони потенцијал се преноси системом Т-тубула до свих фибрила у влакну, чиме започиње ослобађање Ca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из терминалних цистерни.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Механизам мишићне контракције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5364088" cy="5949280"/>
          </a:xfrm>
        </p:spPr>
        <p:txBody>
          <a:bodyPr/>
          <a:lstStyle/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Деполаризација мембране Т-тубула активира саркоплазматски ретикулум преко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дихидропиридинских рецептора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(DHPR);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DHPR (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који служи као волтажни сензор) омогућава ослобађање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из оближњег саркоплазматског ретикулума физичком интеракцијом са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рианодинским рецептором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RyR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marL="361950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Концентрација Ca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у цитоплазми се повећава и у слободном облику се везује за тропонин C;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7890" name="Picture 2" descr="D:\Users\Ivan Srejovic\Documents\GANONG\SLIKE\V POGLAVLjE\PNG\Gan024_Deo_05-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828675"/>
            <a:ext cx="3084513" cy="602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Механизам мишићне контракције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5364088" cy="5949280"/>
          </a:xfrm>
        </p:spPr>
        <p:txBody>
          <a:bodyPr/>
          <a:lstStyle/>
          <a:p>
            <a:pPr marL="361950" indent="-361950">
              <a:buFont typeface="Arial" pitchFamily="34" charset="0"/>
              <a:buChar char="•"/>
            </a:pPr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Везивање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за тропонин С слаби везу између тропонина I и актина, услед чега се ослобађа везујуће место за миозин на актину;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Миозинска главица се одмах везује за активно место, </a:t>
            </a:r>
            <a:r>
              <a:rPr lang="en-US" sz="2200" b="1" u="sng" dirty="0" smtClean="0">
                <a:latin typeface="Calibri" pitchFamily="34" charset="0"/>
                <a:cs typeface="Calibri" pitchFamily="34" charset="0"/>
              </a:rPr>
              <a:t>ADP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се ослобађа и настаје коформациона промена којом се помера актински филамент – “</a:t>
            </a:r>
            <a:r>
              <a:rPr lang="sr-Cyrl-RS" sz="2200" b="1" u="sng" dirty="0" smtClean="0">
                <a:latin typeface="Calibri" pitchFamily="34" charset="0"/>
                <a:cs typeface="Calibri" pitchFamily="34" charset="0"/>
              </a:rPr>
              <a:t>завеслај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”;</a:t>
            </a:r>
          </a:p>
          <a:p>
            <a:pPr marL="361950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sr-Cyrl-RS" sz="2200" b="1" u="sng" dirty="0" smtClean="0">
                <a:latin typeface="Calibri" pitchFamily="34" charset="0"/>
                <a:cs typeface="Calibri" pitchFamily="34" charset="0"/>
              </a:rPr>
              <a:t>АТР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се везује за слободна места на миозину,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што узрокује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одвајање миозинске главе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од актинског филамента.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7890" name="Picture 2" descr="D:\Users\Ivan Srejovic\Documents\GANONG\SLIKE\V POGLAVLjE\PNG\Gan024_Deo_05-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828675"/>
            <a:ext cx="3084513" cy="602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Механизам мишићне контракције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Хидролизом ATP-а и ослобађањем неорганског фосфата (Pi), ослобађа се енргија за поновно постављање миозинске главице у првобитни положај чиме се окончава циклус;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Све док је концентрација Ca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2+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повишена и има довољно ATP на располагању, овај циклус се понавља;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Количина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се смањује у мишићној ћелији дејством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ATP-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азе саркоплазматског ретикулума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(SERCA).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8916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029894"/>
            <a:ext cx="5904656" cy="3213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Врсте мишићних контракција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4716016" cy="5949280"/>
          </a:xfrm>
        </p:spPr>
        <p:txBody>
          <a:bodyPr/>
          <a:lstStyle/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Мишићна контракција обухвата скраћење контрактилних елемената, али с обзиром на то да мишић има еластичне и вискозне елементе серијски везане са контрактилним механизмом, могуће је да контракција настане без приметног скраћења целог мишића;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Таква контракција назива се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изометријска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(„иста мера” или дужина);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Контракција при константном оптерећењу са скраћењем мишића је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изотоничка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(„иста напетост”);</a:t>
            </a:r>
          </a:p>
        </p:txBody>
      </p:sp>
      <p:pic>
        <p:nvPicPr>
          <p:cNvPr id="41986" name="Picture 2" descr="Image result for isometric muscle contra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117762"/>
            <a:ext cx="3605182" cy="5263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Механизам мишићне контракције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0825" y="404813"/>
            <a:ext cx="8713788" cy="6453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ИЗВОРИ ЕНЕРГИЈЕ ЗА ЕНЕРГЕТСКУ ПОТРОШЊУ У МИШИЋИМА (ХРОНОЛОШКИ):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sr-Latn-C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1. ФОСФАГЕНИ СИСТЕМ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А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TP</a:t>
            </a:r>
            <a:endParaRPr kumimoji="0" lang="sr-Latn-C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креатин фосфат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</a:t>
            </a:r>
            <a:r>
              <a:rPr kumimoji="0" lang="sr-Latn-C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2. ЗАЛИХЕ УГЉЕНИХ ХИДРАТА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гликоген (гликогенолиза)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глукоза (гликолиза)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пируват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ацетил-коензим А (Кребсов циклус)</a:t>
            </a:r>
            <a:r>
              <a:rPr kumimoji="0" lang="sr-Latn-C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*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оксидативна фосфорилација</a:t>
            </a:r>
            <a:r>
              <a:rPr kumimoji="0" lang="sr-Latn-C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*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		</a:t>
            </a:r>
            <a:r>
              <a:rPr kumimoji="0" lang="sr-Latn-C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3. ЗАЛИХЕ МАСТИ*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		триглицериди (липолиза)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		масне киселине (бета-оксидација)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		ацетил-коензим А (Кребсов циклус)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		оксидативна фосфорилација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				</a:t>
            </a:r>
            <a:r>
              <a:rPr kumimoji="0" lang="sr-Latn-C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4. ЗАЛИХЕ ПРОТЕИНА*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				аминокиселине (деаминација)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					кетокиселине (Кребсов циклус)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r-Latn-C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*неопходно присуство кисеоника</a:t>
            </a: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                 </a:t>
            </a:r>
            <a:r>
              <a:rPr kumimoji="0" lang="sr-Latn-C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оксидативна фосфорилација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600" dirty="0" smtClean="0">
                <a:latin typeface="Calibri" pitchFamily="34" charset="0"/>
                <a:cs typeface="Calibri" pitchFamily="34" charset="0"/>
              </a:rPr>
              <a:t>Нервномишићна спојница</a:t>
            </a:r>
            <a:endParaRPr lang="en-US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57192"/>
            <a:ext cx="8229600" cy="1368152"/>
          </a:xfrm>
        </p:spPr>
        <p:txBody>
          <a:bodyPr/>
          <a:lstStyle/>
          <a:p>
            <a:pPr algn="ctr">
              <a:buNone/>
            </a:pPr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Нервномишићна спојница</a:t>
            </a:r>
          </a:p>
          <a:p>
            <a:pPr marL="457200" indent="-457200">
              <a:buAutoNum type="arabicParenR"/>
            </a:pP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Електоронска микроскопија нервномишићне спојнице;</a:t>
            </a:r>
          </a:p>
          <a:p>
            <a:pPr marL="457200" indent="-457200">
              <a:buAutoNum type="arabicParenR"/>
            </a:pP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Схематски приказ компоненти нервномишићне спојнице.</a:t>
            </a:r>
          </a:p>
        </p:txBody>
      </p:sp>
      <p:pic>
        <p:nvPicPr>
          <p:cNvPr id="16386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232756"/>
            <a:ext cx="4800000" cy="3600000"/>
          </a:xfrm>
          <a:prstGeom prst="rect">
            <a:avLst/>
          </a:prstGeom>
          <a:noFill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1" y="1231556"/>
            <a:ext cx="4094791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Однос дужине саркомере и снаге контракције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pPr marL="361950" indent="-361950">
              <a:buNone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Утицај дужине саркомере на снагу мишићне контракције: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снага мишићне контракције је највећа при дужини саркомере од 2-2.2 </a:t>
            </a:r>
            <a:r>
              <a:rPr lang="el-GR" sz="2200" dirty="0" smtClean="0">
                <a:latin typeface="Calibri" pitchFamily="34" charset="0"/>
                <a:cs typeface="Calibri" pitchFamily="34" charset="0"/>
              </a:rPr>
              <a:t>μ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m (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највећа преклопљеност актинских и миозинских филамената);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смањење дужине саркомере испод 2 </a:t>
            </a:r>
            <a:r>
              <a:rPr lang="el-GR" sz="2200" dirty="0" smtClean="0">
                <a:latin typeface="Calibri" pitchFamily="34" charset="0"/>
                <a:cs typeface="Calibri" pitchFamily="34" charset="0"/>
              </a:rPr>
              <a:t>μ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m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смањује снагу контракције (поготово испод 1.65 </a:t>
            </a:r>
            <a:r>
              <a:rPr lang="el-GR" sz="2200" dirty="0" smtClean="0">
                <a:latin typeface="Calibri" pitchFamily="34" charset="0"/>
                <a:cs typeface="Calibri" pitchFamily="34" charset="0"/>
              </a:rPr>
              <a:t>μ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m –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миозински филаменти додирују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Z-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дискове);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повећање дужине саркомере изнад 2.2 </a:t>
            </a:r>
            <a:r>
              <a:rPr lang="el-GR" sz="2200" dirty="0" smtClean="0">
                <a:latin typeface="Calibri" pitchFamily="34" charset="0"/>
                <a:cs typeface="Calibri" pitchFamily="34" charset="0"/>
              </a:rPr>
              <a:t>μ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m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смањује снагу контракције (смањује се преклопљеност актинских и миозинских филамената);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3010" name="Picture 2" descr="Image result for relationship between muscle length and force of contrac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149080"/>
            <a:ext cx="4346849" cy="2666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4082"/>
          </a:xfrm>
        </p:spPr>
        <p:txBody>
          <a:bodyPr/>
          <a:lstStyle/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Однос брзине контракције и оптерећења мишића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pPr marL="361950" indent="-361950">
              <a:buNone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None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Однос брзине контракције и оптерећења мишића</a:t>
            </a:r>
          </a:p>
          <a:p>
            <a:pPr marL="361950" indent="-36195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највећа брзина контракције је када се мишић контрахује без оптерећења;</a:t>
            </a:r>
          </a:p>
          <a:p>
            <a:pPr marL="361950" indent="-36195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повећање оптерећења мишића смањује брзину контракције (при максималном оптерећењу брзина контракције је 0).</a:t>
            </a:r>
          </a:p>
          <a:p>
            <a:pPr marL="361950" indent="-361950"/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None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7106" name="Picture 2" descr="Image result for relationship between speed of contraction and for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3507" y="3198401"/>
            <a:ext cx="3436987" cy="338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Моторна јединица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pPr marL="361950" indent="-361950">
              <a:buNone/>
            </a:pP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Моторна јединица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– сва мишићна влакна инервирана појединачним моторним нервним влакном. </a:t>
            </a:r>
          </a:p>
          <a:p>
            <a:pPr marL="361950" indent="-36195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мали мишићи (реагују брзо и прецизно) имају мали број мишићних влакана у моторној јединици;</a:t>
            </a:r>
          </a:p>
          <a:p>
            <a:pPr marL="361950" indent="-36195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велики мишићи (реагују споро и мање прецизно) имају велики број мишићних влакана у моторној јединици;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130" name="AutoShape 2" descr="Image result for motor un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8132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9936" y="3573016"/>
            <a:ext cx="5724128" cy="3046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Сумација мишићних контракција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pPr marL="361950" indent="-361950">
              <a:buFont typeface="Arial" pitchFamily="34" charset="0"/>
              <a:buChar char="•"/>
            </a:pP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Сумација мишићних контракција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– придруживање појединачних контракција у циљу повећања интензитета контракције:</a:t>
            </a:r>
          </a:p>
          <a:p>
            <a:pPr marL="542925" indent="-180975">
              <a:buFont typeface="Calibri" pitchFamily="34" charset="0"/>
              <a:buChar char="‐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просторна сумација,</a:t>
            </a:r>
          </a:p>
          <a:p>
            <a:pPr marL="542925" indent="-180975">
              <a:buFont typeface="Calibri" pitchFamily="34" charset="0"/>
              <a:buChar char="‐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временска сумација.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Појединачан акциони потенцијал проузрокује ослобађање стандардне количине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C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 узрокује један трзај. 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Стимулација већом фреквенцијом изазива ослобађање веће количине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C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 настаје кумулативно повећање количине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C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у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ћелији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продужавајући време трајања циклуса попречног моста – изостаје релаксација (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тетанизација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).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130" name="AutoShape 2" descr="Image result for motor un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9154" name="Picture 2" descr="D:\Users\Ivan Srejovic\Documents\GANONG\SLIKE\V POGLAVLjE\PNG\Gan024_Deo_05-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680" y="5013176"/>
            <a:ext cx="8514641" cy="1584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Механика тела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pPr marL="361950" indent="-361950">
              <a:buFont typeface="Arial" pitchFamily="34" charset="0"/>
              <a:buChar char="•"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рипоји мишића у телу су такви да је већина мишића, у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нормалним условима, на почетку контракције једнака (или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приближно једнака) својој дужини у мировању;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5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Мишићи који се протежу преко више од једног зглоба, захваљујући чињеници да се покрет у једном зглобу може компензовати покретом у другом зглобу, релативно мало се скраћују током контракције;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5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Мишићи задње ложе бута, који се пружају од карлице, преко зглоба кука и зглоба колена, до тибије и фибуле, својом контракцијом доводе до флексије потколенице.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5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Фактори, као што су почетни положај и равнотежа, интегрисани су у покрет на начин који омогућава максималан покрет при минималном мишићном напрезању, а једна од последица овога је да стрес који делује на тетиве и кости ретко прелази 50% њихове издржљивости, штитећи их тиме од оштећења.</a:t>
            </a:r>
          </a:p>
          <a:p>
            <a:pPr marL="361950" indent="-361950"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130" name="AutoShape 2" descr="Image result for motor un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600" dirty="0" smtClean="0">
                <a:latin typeface="Calibri" pitchFamily="34" charset="0"/>
                <a:cs typeface="Calibri" pitchFamily="34" charset="0"/>
              </a:rPr>
              <a:t>Нервномишићна спојница</a:t>
            </a:r>
            <a:endParaRPr lang="en-US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Аксон који инервише мишићна влакна губи мијелински омотач на свом крају и дели се на већи број завршетака (терминала);</a:t>
            </a: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 завршецима се налази велики број малих бистрих везикула које садрже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ацетилхолин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Завршеци се утискују у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синаптичке жлебове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који представљају улегнућа на завршној моторној плочи;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5361" name="Picture 1" descr="D:\Users\Ivan Srejovic\Documents\GANONG\SLIKE\VI POGLAVLjE\JPG\Gan024_Deo_06-1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429000"/>
            <a:ext cx="4178769" cy="3429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979712" y="3356992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Редослед догађаја током трансмисије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/>
          <a:lstStyle/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Импулси који долазе до нервних завршетака повећавају пропустљивост мембране завршетака за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ru-RU" sz="2200" b="1" u="sng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Улазак Ca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иницира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егзоцитозу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ацетилхолина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из везикула;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Ацетилхолин дифундује до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никотинских холинергичких рецептора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(N</a:t>
            </a:r>
            <a:r>
              <a:rPr lang="ru-RU" sz="2200" baseline="-25000" dirty="0" smtClean="0">
                <a:latin typeface="Calibri" pitchFamily="34" charset="0"/>
                <a:cs typeface="Calibri" pitchFamily="34" charset="0"/>
              </a:rPr>
              <a:t>M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) који се налазе на врховима улегнућа завршне моторне плоче;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Везивање ацетилхолина за те рецепторе изазива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повећање пропустљивости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мембране за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Na</a:t>
            </a:r>
            <a:r>
              <a:rPr lang="ru-RU" sz="2200" b="1" u="sng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К</a:t>
            </a:r>
            <a:r>
              <a:rPr lang="ru-RU" sz="2200" b="1" u="sng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и до уласка Na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због чега долази до развоја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деполаризације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која се означава као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потенцијал завршне плоче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Редослед догађаја током трансмисије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240" y="809091"/>
            <a:ext cx="6985520" cy="5860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Редослед догађаја током трансмисије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Улазак јона изазван оваквим локалним потенцијалима деполаризује суседне делове мембране мишићне ћелије до вредности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прага окидања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 тај начин акциони потенцијали могу настати на било ком делу завршне плоче, и спроводе се са завршне моторне плоче у оба правца дуж мишићног влакна;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Ацетилхолин се уклања из синаптичке пукотине деловањем ацетилхолинестеразе која се у неуромишићној спојници налази у високој концентрацији;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Једна завршна плоча код људи садржи 15–40 милиона рецептора за ацетилхолин;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Сваки нервни импулс ослободи ацетилхолин из око 60 синаптичких везикула, а свака везикула садржи око 10.000 молекула овог трансмитера.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Синтеза ацетилхолина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/>
          <a:lstStyle/>
          <a:p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Ацетилхолин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је трансмитер у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неуромишићној спојници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2200" u="sng" dirty="0" smtClean="0">
                <a:latin typeface="Calibri" pitchFamily="34" charset="0"/>
                <a:cs typeface="Calibri" pitchFamily="34" charset="0"/>
              </a:rPr>
              <a:t>аутономним ганглијама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, као и у спојевима </a:t>
            </a:r>
            <a:r>
              <a:rPr lang="ru-RU" sz="2200" u="sng" dirty="0" smtClean="0">
                <a:latin typeface="Calibri" pitchFamily="34" charset="0"/>
                <a:cs typeface="Calibri" pitchFamily="34" charset="0"/>
              </a:rPr>
              <a:t>постганглијских парасимпатичких нерава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 циљних органа и спојевима неких симпатичких постганглијских нерава и циљних ткива;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Ацетилхолин се синтетише у нервним завршецима од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холина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ацетил-СоА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под дејством ензима </a:t>
            </a:r>
            <a:r>
              <a:rPr lang="ru-RU" sz="2200" b="1" u="sng" dirty="0" smtClean="0">
                <a:latin typeface="Calibri" pitchFamily="34" charset="0"/>
                <a:cs typeface="Calibri" pitchFamily="34" charset="0"/>
              </a:rPr>
              <a:t>холин ацетилтрансферазе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(ChAT);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Холин који учествује у синтези ацетилхолина транспортује се из екстрацелуларног простора у нервни завршетак преко Na</a:t>
            </a:r>
            <a:r>
              <a:rPr lang="ru-RU" sz="22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-зависног холинског транспортера (СНТ);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Током синтезе, ацетилхолин се из цитоплазме транспортује у везикуле преко специфичног транспортера (транспортера-повезаног са везикулама – VAT).</a:t>
            </a:r>
          </a:p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4176" y="144463"/>
            <a:ext cx="5435649" cy="660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6193</TotalTime>
  <Words>2012</Words>
  <Application>Microsoft Office PowerPoint</Application>
  <PresentationFormat>On-screen Show (4:3)</PresentationFormat>
  <Paragraphs>229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Theme1</vt:lpstr>
      <vt:lpstr>БИОМЕХАНИЧКА СВОЈСТВА СКЕЛЕТНИХ МИШИЋА</vt:lpstr>
      <vt:lpstr>Мишићна контракција</vt:lpstr>
      <vt:lpstr>Нервномишићна спојница</vt:lpstr>
      <vt:lpstr>Нервномишићна спојница</vt:lpstr>
      <vt:lpstr>Редослед догађаја током трансмисије</vt:lpstr>
      <vt:lpstr>Редослед догађаја током трансмисије</vt:lpstr>
      <vt:lpstr>Редослед догађаја током трансмисије</vt:lpstr>
      <vt:lpstr>Синтеза ацетилхолина</vt:lpstr>
      <vt:lpstr>Slide 9</vt:lpstr>
      <vt:lpstr>Разградња ацетилхолина</vt:lpstr>
      <vt:lpstr>Никотински рецептори</vt:lpstr>
      <vt:lpstr>Никотински рецептори</vt:lpstr>
      <vt:lpstr>Организација скелетног мишића</vt:lpstr>
      <vt:lpstr>Контрактилни механизам скелетног мишића</vt:lpstr>
      <vt:lpstr>Испруганост</vt:lpstr>
      <vt:lpstr>Испруганост</vt:lpstr>
      <vt:lpstr>Миозински филаменти</vt:lpstr>
      <vt:lpstr>Миозински филаменти</vt:lpstr>
      <vt:lpstr>Актински филаменти</vt:lpstr>
      <vt:lpstr>Актински филаменти</vt:lpstr>
      <vt:lpstr>Саркотубуларни систем</vt:lpstr>
      <vt:lpstr>Саркотубуларни систем</vt:lpstr>
      <vt:lpstr>Саркотубуларни систем</vt:lpstr>
      <vt:lpstr>Механизам мишићне контракције</vt:lpstr>
      <vt:lpstr>Механизам мишићне контракције</vt:lpstr>
      <vt:lpstr>Механизам мишићне контракције</vt:lpstr>
      <vt:lpstr>Механизам мишићне контракције</vt:lpstr>
      <vt:lpstr>Врсте мишићних контракција</vt:lpstr>
      <vt:lpstr>Механизам мишићне контракције</vt:lpstr>
      <vt:lpstr>Однос дужине саркомере и снаге контракције</vt:lpstr>
      <vt:lpstr>Однос брзине контракције и оптерећења мишића</vt:lpstr>
      <vt:lpstr>Моторна јединица</vt:lpstr>
      <vt:lpstr>Сумација мишићних контракција</vt:lpstr>
      <vt:lpstr>Механика тела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 јона и молекула кроз ћелијску мембрану.  Мембрански и акциони потенцијали.</dc:title>
  <dc:creator>Editor</dc:creator>
  <cp:lastModifiedBy>Vladimir Jakovljevic</cp:lastModifiedBy>
  <cp:revision>139</cp:revision>
  <dcterms:created xsi:type="dcterms:W3CDTF">2018-09-04T11:58:08Z</dcterms:created>
  <dcterms:modified xsi:type="dcterms:W3CDTF">2018-11-07T13:24:54Z</dcterms:modified>
</cp:coreProperties>
</file>